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9388475" cy="71024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5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customXml" Target="../customXml/item3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openxmlformats.org/officeDocument/2006/relationships/customXml" Target="../customXml/item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Event Income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9094-45C9-B6C7-FAD7A05C7992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9094-45C9-B6C7-FAD7A05C7992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9094-45C9-B6C7-FAD7A05C7992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9094-45C9-B6C7-FAD7A05C7992}"/>
              </c:ext>
            </c:extLst>
          </c:dPt>
          <c:cat>
            <c:strRef>
              <c:f>Sheet1!$A$4:$A$7</c:f>
              <c:strCache>
                <c:ptCount val="4"/>
                <c:pt idx="0">
                  <c:v>Tickets Sold (210@$100)</c:v>
                </c:pt>
                <c:pt idx="1">
                  <c:v>Business Sponsorships</c:v>
                </c:pt>
                <c:pt idx="2">
                  <c:v>Basket Raffle Proceeds</c:v>
                </c:pt>
                <c:pt idx="3">
                  <c:v>Additional Event Donations</c:v>
                </c:pt>
              </c:strCache>
            </c:strRef>
          </c:cat>
          <c:val>
            <c:numRef>
              <c:f>Sheet1!$B$4:$B$7</c:f>
              <c:numCache>
                <c:formatCode>_(* #,##0.00_);_(* \(#,##0.00\);_(* "-"??_);_(@_)</c:formatCode>
                <c:ptCount val="4"/>
                <c:pt idx="0">
                  <c:v>21000</c:v>
                </c:pt>
                <c:pt idx="1">
                  <c:v>3700</c:v>
                </c:pt>
                <c:pt idx="2">
                  <c:v>950</c:v>
                </c:pt>
                <c:pt idx="3">
                  <c:v>425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094-45C9-B6C7-FAD7A05C799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068339" cy="356357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317964" y="0"/>
            <a:ext cx="4068339" cy="356357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r">
              <a:defRPr sz="1200"/>
            </a:lvl1pPr>
          </a:lstStyle>
          <a:p>
            <a:fld id="{D1AC55FC-27E0-4225-9C46-4E89D22C01E3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63813" y="887413"/>
            <a:ext cx="4260850" cy="23971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229" tIns="47114" rIns="94229" bIns="4711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38848" y="3418066"/>
            <a:ext cx="7510780" cy="2796600"/>
          </a:xfrm>
          <a:prstGeom prst="rect">
            <a:avLst/>
          </a:prstGeom>
        </p:spPr>
        <p:txBody>
          <a:bodyPr vert="horz" lIns="94229" tIns="47114" rIns="94229" bIns="47114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746119"/>
            <a:ext cx="4068339" cy="356356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317964" y="6746119"/>
            <a:ext cx="4068339" cy="356356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r">
              <a:defRPr sz="1200"/>
            </a:lvl1pPr>
          </a:lstStyle>
          <a:p>
            <a:fld id="{3E9B777F-D2A0-4A66-8E24-5E9DCDD2C4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7865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D8969E-61D5-40F1-96EB-8C31907D8A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5C4DF6-E397-49C7-8FCB-B1D148AA43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96FCD3-09CE-4874-9995-3CAF7463D2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1492F-6AB3-48DD-80C5-55BE2F328111}" type="datetime1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68249F-B511-445D-9737-2F1C32951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Member ID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419FE0-B99D-4C82-8774-C8A08F79C0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67C62-01A6-4A10-9DFE-F1F5E43FF6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2390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AA852A-A599-40C1-AE9E-EB066F226F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159D04D-131A-4388-A85B-4ED98E9393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56C5B3-2ABB-4AA2-B29F-C105A3046C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9DF60-E08C-4507-ACAE-0879E236EC5C}" type="datetime1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BEC0FC-4450-4B52-A48D-F9395C5C8A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Member ID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A475B2-F9F0-4EA4-8547-C5419613D7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67C62-01A6-4A10-9DFE-F1F5E43FF6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356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DD0E675-9519-47E3-981D-7610EFB3C7D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0D7CC36-A826-4046-B1EF-4102CEA264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00250A-734A-48CC-8234-85612AEA70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52C1-EFE1-487F-A015-A44AEB350D39}" type="datetime1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CFED02-488B-4CFC-9154-D53CAFB555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Member ID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F702A2-7319-496F-BFE8-90FA296A06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67C62-01A6-4A10-9DFE-F1F5E43FF6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952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BE7F43-A5A5-46F1-8088-5B11BBE4A4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28C255-1C93-4393-AE20-B7FE9FBB87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64C0B7-25C4-4160-BF0D-2049A7F117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59A53-7892-4F9D-BB66-B49A14ECA416}" type="datetime1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E04DA8-4199-45FB-A742-736C588789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Member ID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CA90A2-275B-4E10-9753-E8B56DC47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67C62-01A6-4A10-9DFE-F1F5E43FF6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2644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A2F341-7454-4446-9DC6-8DEDD1B28D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0D96E6-C2F4-4480-93DD-7086CACDF1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63BDFC-2771-4B2F-8126-EAC346A67A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B0B38-5F99-4E91-BDBB-362B182BA4C6}" type="datetime1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F918BD-352D-46E2-89AD-9F94D35844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Member ID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A1B9A2-233E-4D5A-9207-DBA56CF7A9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67C62-01A6-4A10-9DFE-F1F5E43FF6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0679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EC2261-2188-44FE-9A6D-B9CF2AA561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1618BE-3F02-4A30-ABC5-A48E5D2A83A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97EEDE0-5DAF-4E41-97CF-5B1CE32E29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E3943E-2BC1-40ED-8C9D-234BE74879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9BF3C-1A00-4BE0-9F4E-30C0ADD091B3}" type="datetime1">
              <a:rPr lang="en-US" smtClean="0"/>
              <a:t>1/13/2025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FEA75D-C309-4498-B2D5-20FF5D6428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Member ID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803DB9-EF8E-452D-B23C-6046835106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67C62-01A6-4A10-9DFE-F1F5E43FF6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9135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220E49-1144-4494-9617-635EFCFEF0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D634F5-1ADC-4413-830D-A35FA9DA7A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CCC0B83-40E0-4CB0-91EB-4DEC9708CE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1B817B2-EF8B-4318-84AD-2FF2ACEB41B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E16D41-0851-49EB-8852-59840016637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4C7EAD-18CC-48B0-B786-88D3D4501C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D4FB9-23E3-47E5-AE6E-29042B312A6F}" type="datetime1">
              <a:rPr lang="en-US" smtClean="0"/>
              <a:t>1/13/2025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6D05CF1-37F4-4D9A-BF04-CC1790C0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Member ID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81EA22C-41BA-4AE0-927B-172DBD1FC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67C62-01A6-4A10-9DFE-F1F5E43FF6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0266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88E16E-5661-4C88-8848-63F09994EA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900B383-3951-4EE1-8FCA-E6987429BD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EA6E9-B5AE-4A66-B3A9-BF2843B0A034}" type="datetime1">
              <a:rPr lang="en-US" smtClean="0"/>
              <a:t>1/13/2025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4BEDC2-5ECC-432B-B095-E90656096F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Member ID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58FD02-71B5-4133-903C-7F5AEF31F5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67C62-01A6-4A10-9DFE-F1F5E43FF6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537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6A9331F-6776-4098-B19F-2699D7759E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3E57D-81FC-4221-BF5F-F7853D4422CE}" type="datetime1">
              <a:rPr lang="en-US" smtClean="0"/>
              <a:t>1/13/2025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2F44D7A-137A-4723-A788-E23199DDBC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Member ID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4B3FFD-539D-4D5B-B37E-C5B3CE1C47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67C62-01A6-4A10-9DFE-F1F5E43FF6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3864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089F3A-D1AA-40B8-9BB2-D8CB7FF2EC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5A4910-D60A-40AC-A5EA-F9168177F2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53A846-BB02-4006-96F1-5E297659B1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F8E5BE0-1636-4752-B0FC-126E17F7AF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BABF8-E3E7-4422-92D2-99F0B0E8A6D8}" type="datetime1">
              <a:rPr lang="en-US" smtClean="0"/>
              <a:t>1/13/2025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57F367-1755-4960-A7DD-5CA4AF405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Member ID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AC7427-6856-4C19-8778-F7C4E04420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67C62-01A6-4A10-9DFE-F1F5E43FF6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8465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125F74-3406-426F-A50E-DBF42651AE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4932B57-DF27-4A54-9755-13D1D153E1D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64FD1E-9F8F-4B55-9840-1DDB9B74DC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6ABA1B-DC59-4FEC-8C76-667E810999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6821F-3EB7-4457-BC28-67ED11762615}" type="datetime1">
              <a:rPr lang="en-US" smtClean="0"/>
              <a:t>1/13/2025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84470C-0652-4665-8271-876AF29B5F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Member ID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20C592-B6F0-44F0-8B20-C488B05E36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67C62-01A6-4A10-9DFE-F1F5E43FF6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4028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80B8719-D835-4840-9B2A-4C45FA6396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EC3DE9-9C04-4700-9AA6-47BBC76E26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F31F75-BE41-4B34-99EA-B5064CEBF22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C67A6F-0099-46A0-B494-D88C63440959}" type="datetime1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80A1A4-0A25-4509-B78D-D3AFB8C97B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Member ID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CFD5AD-1D54-4AF9-A66F-6E3F30EB10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A67C62-01A6-4A10-9DFE-F1F5E43FF6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834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F785054-26E6-4900-B1CA-5AF621C17A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546411"/>
            <a:ext cx="3932237" cy="1600200"/>
          </a:xfrm>
        </p:spPr>
        <p:txBody>
          <a:bodyPr/>
          <a:lstStyle/>
          <a:p>
            <a:pPr algn="r"/>
            <a:r>
              <a:rPr lang="en-US" b="1" dirty="0"/>
              <a:t>Feeding Ohio Neighbors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5A983FA-4C6B-42AB-A3FC-824DCE644F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312458"/>
            <a:ext cx="3932237" cy="2556529"/>
          </a:xfrm>
        </p:spPr>
        <p:txBody>
          <a:bodyPr/>
          <a:lstStyle/>
          <a:p>
            <a:endParaRPr lang="en-US" dirty="0"/>
          </a:p>
          <a:p>
            <a:pPr algn="r"/>
            <a:r>
              <a:rPr lang="en-US" b="1" dirty="0"/>
              <a:t>Allyson Huston, Director</a:t>
            </a:r>
          </a:p>
          <a:p>
            <a:endParaRPr lang="en-US" dirty="0"/>
          </a:p>
        </p:txBody>
      </p:sp>
      <p:pic>
        <p:nvPicPr>
          <p:cNvPr id="1026" name="Picture 2" descr="https://as1.ftcdn.net/v2/jpg/02/02/23/28/1000_F_202232819_rl2vtPZQuk4Fv2wDMTKY82f8BUtujVnR.jpg">
            <a:extLst>
              <a:ext uri="{FF2B5EF4-FFF2-40B4-BE49-F238E27FC236}">
                <a16:creationId xmlns:a16="http://schemas.microsoft.com/office/drawing/2014/main" id="{4DFC490A-B1C5-4233-9D27-65B8E827281C}"/>
              </a:ext>
            </a:extLst>
          </p:cNvPr>
          <p:cNvPicPr>
            <a:picLocks noGrp="1" noChangeAspect="1" noChangeArrowheads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52" t="10520" r="6998" b="16081"/>
          <a:stretch/>
        </p:blipFill>
        <p:spPr bwMode="auto">
          <a:xfrm>
            <a:off x="5692588" y="987426"/>
            <a:ext cx="5230905" cy="453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079D7697-BE6C-4342-8623-297DB8A1F1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292789" y="6194985"/>
            <a:ext cx="4114800" cy="365125"/>
          </a:xfrm>
        </p:spPr>
        <p:txBody>
          <a:bodyPr/>
          <a:lstStyle/>
          <a:p>
            <a:pPr algn="r"/>
            <a:r>
              <a:rPr lang="en-US" b="1" dirty="0"/>
              <a:t>Member ID</a:t>
            </a:r>
            <a:br>
              <a:rPr lang="en-US" b="1" dirty="0"/>
            </a:br>
            <a:r>
              <a:rPr lang="en-US" b="1" dirty="0"/>
              <a:t>Job 3</a:t>
            </a:r>
          </a:p>
        </p:txBody>
      </p:sp>
    </p:spTree>
    <p:extLst>
      <p:ext uri="{BB962C8B-B14F-4D97-AF65-F5344CB8AC3E}">
        <p14:creationId xmlns:p14="http://schemas.microsoft.com/office/powerpoint/2010/main" val="5498846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F8AF61-D432-423B-846F-693C68F5DD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Goals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A261C5-FCD4-4CD4-89D2-44EDBA236F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 provide meals to those in need in our community</a:t>
            </a:r>
          </a:p>
          <a:p>
            <a:r>
              <a:rPr lang="en-US" dirty="0"/>
              <a:t>To support local food banks</a:t>
            </a:r>
          </a:p>
          <a:p>
            <a:r>
              <a:rPr lang="en-US" dirty="0"/>
              <a:t>To host events that support these initiatives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99E185-578D-45FE-848C-7C7CA16D2B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422776" y="6244292"/>
            <a:ext cx="4114800" cy="365125"/>
          </a:xfrm>
        </p:spPr>
        <p:txBody>
          <a:bodyPr/>
          <a:lstStyle/>
          <a:p>
            <a:pPr algn="r"/>
            <a:r>
              <a:rPr lang="en-US" b="1" dirty="0"/>
              <a:t>Member ID</a:t>
            </a:r>
            <a:br>
              <a:rPr lang="en-US" b="1" dirty="0"/>
            </a:br>
            <a:r>
              <a:rPr lang="en-US" b="1" dirty="0"/>
              <a:t>Job 3</a:t>
            </a:r>
          </a:p>
        </p:txBody>
      </p:sp>
    </p:spTree>
    <p:extLst>
      <p:ext uri="{BB962C8B-B14F-4D97-AF65-F5344CB8AC3E}">
        <p14:creationId xmlns:p14="http://schemas.microsoft.com/office/powerpoint/2010/main" val="19761987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FD0EBF-105F-445C-9FDD-AE5D4D5B7C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Fundraising Event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FD673D-14C7-4EB2-9E04-D06ED40E1B9A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bg1">
              <a:lumMod val="85000"/>
            </a:schemeClr>
          </a:solidFill>
          <a:scene3d>
            <a:camera prst="perspectiveAbove"/>
            <a:lightRig rig="threePt" dir="t"/>
          </a:scene3d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Saturday, June 20</a:t>
            </a:r>
            <a:r>
              <a:rPr lang="en-US" baseline="30000" dirty="0"/>
              <a:t>th</a:t>
            </a:r>
            <a:r>
              <a:rPr lang="en-US" dirty="0"/>
              <a:t>, 6 PM</a:t>
            </a:r>
          </a:p>
          <a:p>
            <a:pPr marL="0" indent="0" algn="ctr">
              <a:buNone/>
            </a:pPr>
            <a:r>
              <a:rPr lang="en-US" dirty="0"/>
              <a:t>Forestview Country Club, 1020 Forestville Drive, Columbus</a:t>
            </a:r>
          </a:p>
          <a:p>
            <a:pPr marL="0" indent="0" algn="ctr">
              <a:buNone/>
            </a:pPr>
            <a:r>
              <a:rPr lang="en-US" dirty="0"/>
              <a:t>Dinner catered by Superior Catering Services</a:t>
            </a:r>
          </a:p>
          <a:p>
            <a:pPr marL="0" indent="0" algn="ctr">
              <a:buNone/>
            </a:pPr>
            <a:r>
              <a:rPr lang="en-US" dirty="0"/>
              <a:t>Entertainment by Calamity DJ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44AE61-5A64-4C13-8EB6-7F11DB1158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727577" y="6311900"/>
            <a:ext cx="4114800" cy="365125"/>
          </a:xfrm>
        </p:spPr>
        <p:txBody>
          <a:bodyPr/>
          <a:lstStyle/>
          <a:p>
            <a:pPr algn="r"/>
            <a:r>
              <a:rPr lang="en-US" b="1" dirty="0"/>
              <a:t>Member ID</a:t>
            </a:r>
            <a:br>
              <a:rPr lang="en-US" b="1" dirty="0"/>
            </a:br>
            <a:r>
              <a:rPr lang="en-US" b="1" dirty="0"/>
              <a:t>Job 3</a:t>
            </a:r>
          </a:p>
        </p:txBody>
      </p:sp>
    </p:spTree>
    <p:extLst>
      <p:ext uri="{BB962C8B-B14F-4D97-AF65-F5344CB8AC3E}">
        <p14:creationId xmlns:p14="http://schemas.microsoft.com/office/powerpoint/2010/main" val="11620566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EB0654-28A2-4475-B3C0-CCE3815725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Business Sponsorships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ED005E1F-1551-4EE4-8CF8-3ED93A2DC8A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56917218"/>
              </p:ext>
            </p:extLst>
          </p:nvPr>
        </p:nvGraphicFramePr>
        <p:xfrm>
          <a:off x="838199" y="2568734"/>
          <a:ext cx="10461815" cy="2715960"/>
        </p:xfrm>
        <a:graphic>
          <a:graphicData uri="http://schemas.openxmlformats.org/drawingml/2006/table">
            <a:tbl>
              <a:tblPr/>
              <a:tblGrid>
                <a:gridCol w="1770530">
                  <a:extLst>
                    <a:ext uri="{9D8B030D-6E8A-4147-A177-3AD203B41FA5}">
                      <a16:colId xmlns:a16="http://schemas.microsoft.com/office/drawing/2014/main" val="39344144"/>
                    </a:ext>
                  </a:extLst>
                </a:gridCol>
                <a:gridCol w="1519518">
                  <a:extLst>
                    <a:ext uri="{9D8B030D-6E8A-4147-A177-3AD203B41FA5}">
                      <a16:colId xmlns:a16="http://schemas.microsoft.com/office/drawing/2014/main" val="2487803290"/>
                    </a:ext>
                  </a:extLst>
                </a:gridCol>
                <a:gridCol w="1193587">
                  <a:extLst>
                    <a:ext uri="{9D8B030D-6E8A-4147-A177-3AD203B41FA5}">
                      <a16:colId xmlns:a16="http://schemas.microsoft.com/office/drawing/2014/main" val="2409416079"/>
                    </a:ext>
                  </a:extLst>
                </a:gridCol>
                <a:gridCol w="1494545">
                  <a:extLst>
                    <a:ext uri="{9D8B030D-6E8A-4147-A177-3AD203B41FA5}">
                      <a16:colId xmlns:a16="http://schemas.microsoft.com/office/drawing/2014/main" val="1662510851"/>
                    </a:ext>
                  </a:extLst>
                </a:gridCol>
                <a:gridCol w="1494545">
                  <a:extLst>
                    <a:ext uri="{9D8B030D-6E8A-4147-A177-3AD203B41FA5}">
                      <a16:colId xmlns:a16="http://schemas.microsoft.com/office/drawing/2014/main" val="2688036175"/>
                    </a:ext>
                  </a:extLst>
                </a:gridCol>
                <a:gridCol w="1494545">
                  <a:extLst>
                    <a:ext uri="{9D8B030D-6E8A-4147-A177-3AD203B41FA5}">
                      <a16:colId xmlns:a16="http://schemas.microsoft.com/office/drawing/2014/main" val="2702794050"/>
                    </a:ext>
                  </a:extLst>
                </a:gridCol>
                <a:gridCol w="1494545">
                  <a:extLst>
                    <a:ext uri="{9D8B030D-6E8A-4147-A177-3AD203B41FA5}">
                      <a16:colId xmlns:a16="http://schemas.microsoft.com/office/drawing/2014/main" val="2031769647"/>
                    </a:ext>
                  </a:extLst>
                </a:gridCol>
              </a:tblGrid>
              <a:tr h="365760">
                <a:tc gridSpan="7">
                  <a:txBody>
                    <a:bodyPr/>
                    <a:lstStyle/>
                    <a:p>
                      <a:r>
                        <a:rPr lang="en-US" sz="1800"/>
                        <a:t>Sponsors</a:t>
                      </a: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6641522"/>
                  </a:ext>
                </a:extLst>
              </a:tr>
              <a:tr h="259080"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  <a:latin typeface="Calibri" panose="020F0502020204030204" pitchFamily="34" charset="0"/>
                        </a:rPr>
                        <a:t>BusinessName</a:t>
                      </a:r>
                      <a:endParaRPr lang="en-US" sz="180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  <a:latin typeface="Calibri" panose="020F0502020204030204" pitchFamily="34" charset="0"/>
                        </a:rPr>
                        <a:t>Address</a:t>
                      </a:r>
                      <a:endParaRPr lang="en-US" sz="180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  <a:latin typeface="Calibri" panose="020F0502020204030204" pitchFamily="34" charset="0"/>
                        </a:rPr>
                        <a:t>City</a:t>
                      </a:r>
                      <a:endParaRPr lang="en-US" sz="180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  <a:latin typeface="Calibri" panose="020F0502020204030204" pitchFamily="34" charset="0"/>
                        </a:rPr>
                        <a:t>State</a:t>
                      </a:r>
                      <a:endParaRPr lang="en-US" sz="180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  <a:latin typeface="Calibri" panose="020F0502020204030204" pitchFamily="34" charset="0"/>
                        </a:rPr>
                        <a:t>ZIP</a:t>
                      </a:r>
                      <a:endParaRPr lang="en-US" sz="180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  <a:latin typeface="Calibri" panose="020F0502020204030204" pitchFamily="34" charset="0"/>
                        </a:rPr>
                        <a:t>SponsorshipLevel</a:t>
                      </a:r>
                      <a:endParaRPr lang="en-US" sz="180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  <a:latin typeface="Calibri" panose="020F0502020204030204" pitchFamily="34" charset="0"/>
                        </a:rPr>
                        <a:t>SponsorshipFee</a:t>
                      </a:r>
                      <a:endParaRPr lang="en-US" sz="180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0071120"/>
                  </a:ext>
                </a:extLst>
              </a:tr>
              <a:tr h="259080"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  <a:latin typeface="Calibri" panose="020F0502020204030204" pitchFamily="34" charset="0"/>
                        </a:rPr>
                        <a:t>Buckeye Septic Service</a:t>
                      </a:r>
                      <a:endParaRPr lang="en-US" sz="18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  <a:latin typeface="Calibri" panose="020F0502020204030204" pitchFamily="34" charset="0"/>
                        </a:rPr>
                        <a:t>461 Washington St.</a:t>
                      </a:r>
                      <a:endParaRPr lang="en-US" sz="18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  <a:latin typeface="Calibri" panose="020F0502020204030204" pitchFamily="34" charset="0"/>
                        </a:rPr>
                        <a:t>Columbus</a:t>
                      </a:r>
                      <a:endParaRPr lang="en-US" sz="18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  <a:latin typeface="Calibri" panose="020F0502020204030204" pitchFamily="34" charset="0"/>
                        </a:rPr>
                        <a:t>OH</a:t>
                      </a:r>
                      <a:endParaRPr lang="en-US" sz="18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  <a:latin typeface="Calibri" panose="020F0502020204030204" pitchFamily="34" charset="0"/>
                        </a:rPr>
                        <a:t>43228</a:t>
                      </a:r>
                      <a:endParaRPr lang="en-US" sz="18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  <a:latin typeface="Calibri" panose="020F0502020204030204" pitchFamily="34" charset="0"/>
                        </a:rPr>
                        <a:t>Silver</a:t>
                      </a:r>
                      <a:endParaRPr lang="en-US" sz="18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>
                          <a:effectLst/>
                          <a:latin typeface="Calibri" panose="020F0502020204030204" pitchFamily="34" charset="0"/>
                        </a:rPr>
                        <a:t>$250.00</a:t>
                      </a:r>
                      <a:endParaRPr lang="en-US" sz="18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358122"/>
                  </a:ext>
                </a:extLst>
              </a:tr>
              <a:tr h="259080"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  <a:latin typeface="Calibri" panose="020F0502020204030204" pitchFamily="34" charset="0"/>
                        </a:rPr>
                        <a:t>Digital Solutions</a:t>
                      </a:r>
                      <a:endParaRPr lang="en-US" sz="18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  <a:latin typeface="Calibri" panose="020F0502020204030204" pitchFamily="34" charset="0"/>
                        </a:rPr>
                        <a:t>700 Morse Rd.</a:t>
                      </a:r>
                      <a:endParaRPr lang="en-US" sz="18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  <a:latin typeface="Calibri" panose="020F0502020204030204" pitchFamily="34" charset="0"/>
                        </a:rPr>
                        <a:t>Columbus</a:t>
                      </a:r>
                      <a:endParaRPr lang="en-US" sz="18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  <a:latin typeface="Calibri" panose="020F0502020204030204" pitchFamily="34" charset="0"/>
                        </a:rPr>
                        <a:t>OH</a:t>
                      </a:r>
                      <a:endParaRPr lang="en-US" sz="18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  <a:latin typeface="Calibri" panose="020F0502020204030204" pitchFamily="34" charset="0"/>
                        </a:rPr>
                        <a:t>43214</a:t>
                      </a:r>
                      <a:endParaRPr lang="en-US" sz="18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  <a:latin typeface="Calibri" panose="020F0502020204030204" pitchFamily="34" charset="0"/>
                        </a:rPr>
                        <a:t>Gold</a:t>
                      </a:r>
                      <a:endParaRPr lang="en-US" sz="18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>
                          <a:effectLst/>
                          <a:latin typeface="Calibri" panose="020F0502020204030204" pitchFamily="34" charset="0"/>
                        </a:rPr>
                        <a:t>$500.00</a:t>
                      </a:r>
                      <a:endParaRPr lang="en-US" sz="18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6735506"/>
                  </a:ext>
                </a:extLst>
              </a:tr>
              <a:tr h="277560">
                <a:tc>
                  <a:txBody>
                    <a:bodyPr/>
                    <a:lstStyle/>
                    <a:p>
                      <a:r>
                        <a:rPr lang="en-US" sz="1100" dirty="0">
                          <a:effectLst/>
                          <a:latin typeface="Calibri" panose="020F0502020204030204" pitchFamily="34" charset="0"/>
                        </a:rPr>
                        <a:t>Fallen Valley Foods</a:t>
                      </a:r>
                      <a:endParaRPr lang="en-US" sz="18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  <a:latin typeface="Calibri" panose="020F0502020204030204" pitchFamily="34" charset="0"/>
                        </a:rPr>
                        <a:t>101 Pine St.</a:t>
                      </a:r>
                      <a:endParaRPr lang="en-US" sz="18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  <a:latin typeface="Calibri" panose="020F0502020204030204" pitchFamily="34" charset="0"/>
                        </a:rPr>
                        <a:t>Grove City</a:t>
                      </a:r>
                      <a:endParaRPr lang="en-US" sz="18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  <a:latin typeface="Calibri" panose="020F0502020204030204" pitchFamily="34" charset="0"/>
                        </a:rPr>
                        <a:t>OH</a:t>
                      </a:r>
                      <a:endParaRPr lang="en-US" sz="18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  <a:latin typeface="Calibri" panose="020F0502020204030204" pitchFamily="34" charset="0"/>
                        </a:rPr>
                        <a:t>43123</a:t>
                      </a:r>
                      <a:endParaRPr lang="en-US" sz="18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  <a:latin typeface="Calibri" panose="020F0502020204030204" pitchFamily="34" charset="0"/>
                        </a:rPr>
                        <a:t>Gold</a:t>
                      </a:r>
                      <a:endParaRPr lang="en-US" sz="18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>
                          <a:effectLst/>
                          <a:latin typeface="Calibri" panose="020F0502020204030204" pitchFamily="34" charset="0"/>
                        </a:rPr>
                        <a:t>$500.00</a:t>
                      </a:r>
                      <a:endParaRPr lang="en-US" sz="18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8427696"/>
                  </a:ext>
                </a:extLst>
              </a:tr>
              <a:tr h="255494">
                <a:tc>
                  <a:txBody>
                    <a:bodyPr/>
                    <a:lstStyle/>
                    <a:p>
                      <a:r>
                        <a:rPr lang="en-US" sz="1100" dirty="0">
                          <a:effectLst/>
                          <a:latin typeface="Calibri" panose="020F0502020204030204" pitchFamily="34" charset="0"/>
                        </a:rPr>
                        <a:t>Kromer Health &amp; Wellness</a:t>
                      </a:r>
                      <a:endParaRPr lang="en-US" sz="18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  <a:latin typeface="Calibri" panose="020F0502020204030204" pitchFamily="34" charset="0"/>
                        </a:rPr>
                        <a:t>202 Elmwood Dr.</a:t>
                      </a:r>
                      <a:endParaRPr lang="en-US" sz="18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  <a:latin typeface="Calibri" panose="020F0502020204030204" pitchFamily="34" charset="0"/>
                        </a:rPr>
                        <a:t>Lancaster</a:t>
                      </a:r>
                      <a:endParaRPr lang="en-US" sz="18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  <a:latin typeface="Calibri" panose="020F0502020204030204" pitchFamily="34" charset="0"/>
                        </a:rPr>
                        <a:t>OH</a:t>
                      </a:r>
                      <a:endParaRPr lang="en-US" sz="18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  <a:latin typeface="Calibri" panose="020F0502020204030204" pitchFamily="34" charset="0"/>
                        </a:rPr>
                        <a:t>43130</a:t>
                      </a:r>
                      <a:endParaRPr lang="en-US" sz="18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  <a:latin typeface="Calibri" panose="020F0502020204030204" pitchFamily="34" charset="0"/>
                        </a:rPr>
                        <a:t>Bronze</a:t>
                      </a:r>
                      <a:endParaRPr lang="en-US" sz="18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>
                          <a:effectLst/>
                          <a:latin typeface="Calibri" panose="020F0502020204030204" pitchFamily="34" charset="0"/>
                        </a:rPr>
                        <a:t>$100.00</a:t>
                      </a:r>
                      <a:endParaRPr lang="en-US" sz="18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9151003"/>
                  </a:ext>
                </a:extLst>
              </a:tr>
              <a:tr h="259080">
                <a:tc>
                  <a:txBody>
                    <a:bodyPr/>
                    <a:lstStyle/>
                    <a:p>
                      <a:r>
                        <a:rPr lang="en-US" sz="1100" dirty="0" err="1">
                          <a:effectLst/>
                          <a:latin typeface="Calibri" panose="020F0502020204030204" pitchFamily="34" charset="0"/>
                        </a:rPr>
                        <a:t>LuxeLife</a:t>
                      </a:r>
                      <a:r>
                        <a:rPr lang="en-US" sz="1100" dirty="0">
                          <a:effectLst/>
                          <a:latin typeface="Calibri" panose="020F0502020204030204" pitchFamily="34" charset="0"/>
                        </a:rPr>
                        <a:t> Realty</a:t>
                      </a:r>
                      <a:endParaRPr lang="en-US" sz="18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  <a:latin typeface="Calibri" panose="020F0502020204030204" pitchFamily="34" charset="0"/>
                        </a:rPr>
                        <a:t>1011 Prestige Way</a:t>
                      </a:r>
                      <a:endParaRPr lang="en-US" sz="18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  <a:latin typeface="Calibri" panose="020F0502020204030204" pitchFamily="34" charset="0"/>
                        </a:rPr>
                        <a:t>Columbus</a:t>
                      </a:r>
                      <a:endParaRPr lang="en-US" sz="18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  <a:latin typeface="Calibri" panose="020F0502020204030204" pitchFamily="34" charset="0"/>
                        </a:rPr>
                        <a:t>OH</a:t>
                      </a:r>
                      <a:endParaRPr lang="en-US" sz="18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  <a:latin typeface="Calibri" panose="020F0502020204030204" pitchFamily="34" charset="0"/>
                        </a:rPr>
                        <a:t>43201</a:t>
                      </a:r>
                      <a:endParaRPr lang="en-US" sz="18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  <a:latin typeface="Calibri" panose="020F0502020204030204" pitchFamily="34" charset="0"/>
                        </a:rPr>
                        <a:t>Platinum</a:t>
                      </a:r>
                      <a:endParaRPr lang="en-US" sz="18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>
                          <a:effectLst/>
                          <a:latin typeface="Calibri" panose="020F0502020204030204" pitchFamily="34" charset="0"/>
                        </a:rPr>
                        <a:t>$500.00</a:t>
                      </a:r>
                      <a:endParaRPr lang="en-US" sz="18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1699344"/>
                  </a:ext>
                </a:extLst>
              </a:tr>
              <a:tr h="259080"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  <a:latin typeface="Calibri" panose="020F0502020204030204" pitchFamily="34" charset="0"/>
                        </a:rPr>
                        <a:t>Palestra Promotions</a:t>
                      </a:r>
                      <a:endParaRPr lang="en-US" sz="18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  <a:latin typeface="Calibri" panose="020F0502020204030204" pitchFamily="34" charset="0"/>
                        </a:rPr>
                        <a:t>456 Greenfield Rd.</a:t>
                      </a:r>
                      <a:endParaRPr lang="en-US" sz="18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  <a:latin typeface="Calibri" panose="020F0502020204030204" pitchFamily="34" charset="0"/>
                        </a:rPr>
                        <a:t>Gahanna</a:t>
                      </a:r>
                      <a:endParaRPr lang="en-US" sz="18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  <a:latin typeface="Calibri" panose="020F0502020204030204" pitchFamily="34" charset="0"/>
                        </a:rPr>
                        <a:t>OH</a:t>
                      </a:r>
                      <a:endParaRPr lang="en-US" sz="18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  <a:latin typeface="Calibri" panose="020F0502020204030204" pitchFamily="34" charset="0"/>
                        </a:rPr>
                        <a:t>43230</a:t>
                      </a:r>
                      <a:endParaRPr lang="en-US" sz="18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  <a:latin typeface="Calibri" panose="020F0502020204030204" pitchFamily="34" charset="0"/>
                        </a:rPr>
                        <a:t>Silver</a:t>
                      </a:r>
                      <a:endParaRPr lang="en-US" sz="18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>
                          <a:effectLst/>
                          <a:latin typeface="Calibri" panose="020F0502020204030204" pitchFamily="34" charset="0"/>
                        </a:rPr>
                        <a:t>$250.00</a:t>
                      </a:r>
                      <a:endParaRPr lang="en-US" sz="18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6771646"/>
                  </a:ext>
                </a:extLst>
              </a:tr>
              <a:tr h="259080"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  <a:latin typeface="Calibri" panose="020F0502020204030204" pitchFamily="34" charset="0"/>
                        </a:rPr>
                        <a:t>Vivid VR</a:t>
                      </a:r>
                      <a:endParaRPr lang="en-US" sz="18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  <a:latin typeface="Calibri" panose="020F0502020204030204" pitchFamily="34" charset="0"/>
                        </a:rPr>
                        <a:t>404 Cedar Blvd.</a:t>
                      </a:r>
                      <a:endParaRPr lang="en-US" sz="18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  <a:latin typeface="Calibri" panose="020F0502020204030204" pitchFamily="34" charset="0"/>
                        </a:rPr>
                        <a:t>Hilliard</a:t>
                      </a:r>
                      <a:endParaRPr lang="en-US" sz="18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  <a:latin typeface="Calibri" panose="020F0502020204030204" pitchFamily="34" charset="0"/>
                        </a:rPr>
                        <a:t>OH</a:t>
                      </a:r>
                      <a:endParaRPr lang="en-US" sz="18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  <a:latin typeface="Calibri" panose="020F0502020204030204" pitchFamily="34" charset="0"/>
                        </a:rPr>
                        <a:t>43026</a:t>
                      </a:r>
                      <a:endParaRPr lang="en-US" sz="18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  <a:latin typeface="Calibri" panose="020F0502020204030204" pitchFamily="34" charset="0"/>
                        </a:rPr>
                        <a:t>Platinum</a:t>
                      </a:r>
                      <a:endParaRPr lang="en-US" sz="18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>
                          <a:effectLst/>
                          <a:latin typeface="Calibri" panose="020F0502020204030204" pitchFamily="34" charset="0"/>
                        </a:rPr>
                        <a:t>$1,000.00</a:t>
                      </a:r>
                      <a:endParaRPr lang="en-US" sz="18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7999236"/>
                  </a:ext>
                </a:extLst>
              </a:tr>
              <a:tr h="259080"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  <a:latin typeface="Calibri" panose="020F0502020204030204" pitchFamily="34" charset="0"/>
                        </a:rPr>
                        <a:t>Waters Edge Salon</a:t>
                      </a:r>
                      <a:endParaRPr lang="en-US" sz="18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  <a:latin typeface="Calibri" panose="020F0502020204030204" pitchFamily="34" charset="0"/>
                        </a:rPr>
                        <a:t>606 Forest Dr.</a:t>
                      </a:r>
                      <a:endParaRPr lang="en-US" sz="18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  <a:latin typeface="Calibri" panose="020F0502020204030204" pitchFamily="34" charset="0"/>
                        </a:rPr>
                        <a:t>Powell</a:t>
                      </a:r>
                      <a:endParaRPr lang="en-US" sz="18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  <a:latin typeface="Calibri" panose="020F0502020204030204" pitchFamily="34" charset="0"/>
                        </a:rPr>
                        <a:t>OH</a:t>
                      </a:r>
                      <a:endParaRPr lang="en-US" sz="18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  <a:latin typeface="Calibri" panose="020F0502020204030204" pitchFamily="34" charset="0"/>
                        </a:rPr>
                        <a:t>43065</a:t>
                      </a:r>
                      <a:endParaRPr lang="en-US" sz="18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  <a:latin typeface="Calibri" panose="020F0502020204030204" pitchFamily="34" charset="0"/>
                        </a:rPr>
                        <a:t>Bronze</a:t>
                      </a:r>
                      <a:endParaRPr lang="en-US" sz="18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dirty="0">
                          <a:effectLst/>
                          <a:latin typeface="Calibri" panose="020F0502020204030204" pitchFamily="34" charset="0"/>
                        </a:rPr>
                        <a:t>$100.00</a:t>
                      </a:r>
                      <a:endParaRPr lang="en-US" sz="18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6194528"/>
                  </a:ext>
                </a:extLst>
              </a:tr>
            </a:tbl>
          </a:graphicData>
        </a:graphic>
      </p:graphicFrame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C49C4BD-F180-46B6-B0EF-9B05D7FF81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633448" y="6310312"/>
            <a:ext cx="4114800" cy="365125"/>
          </a:xfrm>
        </p:spPr>
        <p:txBody>
          <a:bodyPr/>
          <a:lstStyle/>
          <a:p>
            <a:pPr algn="r"/>
            <a:r>
              <a:rPr lang="en-US" b="1" dirty="0"/>
              <a:t>Member ID</a:t>
            </a:r>
            <a:br>
              <a:rPr lang="en-US" b="1" dirty="0"/>
            </a:br>
            <a:r>
              <a:rPr lang="en-US" b="1" dirty="0"/>
              <a:t>Job 3</a:t>
            </a:r>
          </a:p>
        </p:txBody>
      </p:sp>
    </p:spTree>
    <p:extLst>
      <p:ext uri="{BB962C8B-B14F-4D97-AF65-F5344CB8AC3E}">
        <p14:creationId xmlns:p14="http://schemas.microsoft.com/office/powerpoint/2010/main" val="3897813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66FB89-1F3A-4BF9-A8AF-188CD162E5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5988" y="987425"/>
            <a:ext cx="3932237" cy="1600200"/>
          </a:xfrm>
        </p:spPr>
        <p:txBody>
          <a:bodyPr/>
          <a:lstStyle/>
          <a:p>
            <a:r>
              <a:rPr lang="en-US" dirty="0"/>
              <a:t>Budgeted Income for Event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46185C-4256-4202-A768-AB7D913EC0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84612" y="2640106"/>
            <a:ext cx="3932237" cy="1676400"/>
          </a:xfrm>
        </p:spPr>
        <p:txBody>
          <a:bodyPr/>
          <a:lstStyle/>
          <a:p>
            <a:endParaRPr lang="en-US" dirty="0"/>
          </a:p>
          <a:p>
            <a:r>
              <a:rPr lang="en-US" dirty="0"/>
              <a:t>The budget for the fundraising event includes four sources of income, as displayed in the chart pictured at right.</a:t>
            </a:r>
          </a:p>
        </p:txBody>
      </p:sp>
      <p:graphicFrame>
        <p:nvGraphicFramePr>
          <p:cNvPr id="10" name="Content Placeholder 9">
            <a:extLst>
              <a:ext uri="{FF2B5EF4-FFF2-40B4-BE49-F238E27FC236}">
                <a16:creationId xmlns:a16="http://schemas.microsoft.com/office/drawing/2014/main" id="{932C4461-A5E1-486A-B1FA-75B781DCA08E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5183188" y="987425"/>
          <a:ext cx="6172200" cy="4873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947C4E47-E94D-4197-9AAC-CB4C2E421E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646894" y="6284632"/>
            <a:ext cx="4114800" cy="365125"/>
          </a:xfrm>
        </p:spPr>
        <p:txBody>
          <a:bodyPr/>
          <a:lstStyle/>
          <a:p>
            <a:pPr algn="r"/>
            <a:r>
              <a:rPr lang="en-US" b="1" dirty="0"/>
              <a:t>Member ID</a:t>
            </a:r>
            <a:br>
              <a:rPr lang="en-US" b="1" dirty="0"/>
            </a:br>
            <a:r>
              <a:rPr lang="en-US" b="1" dirty="0"/>
              <a:t>Job 3</a:t>
            </a:r>
          </a:p>
        </p:txBody>
      </p:sp>
    </p:spTree>
    <p:extLst>
      <p:ext uri="{BB962C8B-B14F-4D97-AF65-F5344CB8AC3E}">
        <p14:creationId xmlns:p14="http://schemas.microsoft.com/office/powerpoint/2010/main" val="27037697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A830C3-AFE8-4E21-A571-3A1FE80D6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You!</a:t>
            </a:r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2E6CE90C-E825-4336-B057-EBFEFC2F4F45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98" r="22898"/>
          <a:stretch>
            <a:fillRect/>
          </a:stretch>
        </p:blipFill>
        <p:spPr/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687FA0-2BA4-41F9-8F74-943A07D75B5C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Any help with this fundraising event would be greatly appreciated!</a:t>
            </a:r>
          </a:p>
          <a:p>
            <a:r>
              <a:rPr lang="en-US" dirty="0"/>
              <a:t>Contact me for details.</a:t>
            </a:r>
          </a:p>
          <a:p>
            <a:r>
              <a:rPr lang="en-US" dirty="0"/>
              <a:t>Allyson.Hudson@gmail.com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7132CD32-1C45-42D1-978A-96B7A6C61C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328647" y="6302562"/>
            <a:ext cx="4114800" cy="365125"/>
          </a:xfrm>
        </p:spPr>
        <p:txBody>
          <a:bodyPr/>
          <a:lstStyle/>
          <a:p>
            <a:pPr algn="r"/>
            <a:r>
              <a:rPr lang="en-US" b="1" dirty="0"/>
              <a:t>Member ID</a:t>
            </a:r>
            <a:br>
              <a:rPr lang="en-US" b="1" dirty="0"/>
            </a:br>
            <a:r>
              <a:rPr lang="en-US" b="1" dirty="0"/>
              <a:t>Job 3</a:t>
            </a:r>
          </a:p>
        </p:txBody>
      </p:sp>
    </p:spTree>
    <p:extLst>
      <p:ext uri="{BB962C8B-B14F-4D97-AF65-F5344CB8AC3E}">
        <p14:creationId xmlns:p14="http://schemas.microsoft.com/office/powerpoint/2010/main" val="27045050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25C34E58233B6478AAB3FB0C7EA3842" ma:contentTypeVersion="16" ma:contentTypeDescription="Create a new document." ma:contentTypeScope="" ma:versionID="fe1a7e3439083d9e872a844ca594b94c">
  <xsd:schema xmlns:xsd="http://www.w3.org/2001/XMLSchema" xmlns:xs="http://www.w3.org/2001/XMLSchema" xmlns:p="http://schemas.microsoft.com/office/2006/metadata/properties" xmlns:ns2="4764efd4-a13c-4df6-a7ca-93dea105f8fb" xmlns:ns3="6724b0d9-34cb-4d0c-8bad-2852ee6f5619" targetNamespace="http://schemas.microsoft.com/office/2006/metadata/properties" ma:root="true" ma:fieldsID="836f820237b66fd1276921db629aa62e" ns2:_="" ns3:_="">
    <xsd:import namespace="4764efd4-a13c-4df6-a7ca-93dea105f8fb"/>
    <xsd:import namespace="6724b0d9-34cb-4d0c-8bad-2852ee6f561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64efd4-a13c-4df6-a7ca-93dea105f8f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f2ac7e9d-6780-422b-b0c8-4b08eebcc15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724b0d9-34cb-4d0c-8bad-2852ee6f5619" elementFormDefault="qualified">
    <xsd:import namespace="http://schemas.microsoft.com/office/2006/documentManagement/types"/>
    <xsd:import namespace="http://schemas.microsoft.com/office/infopath/2007/PartnerControls"/>
    <xsd:element name="TaxCatchAll" ma:index="16" nillable="true" ma:displayName="Taxonomy Catch All Column" ma:hidden="true" ma:list="{7b8f918c-806f-48bb-b148-3bb23bc48c28}" ma:internalName="TaxCatchAll" ma:showField="CatchAllData" ma:web="6724b0d9-34cb-4d0c-8bad-2852ee6f561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6724b0d9-34cb-4d0c-8bad-2852ee6f5619" xsi:nil="true"/>
    <lcf76f155ced4ddcb4097134ff3c332f xmlns="4764efd4-a13c-4df6-a7ca-93dea105f8fb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07ECAED3-4D70-476A-A93F-F5CC6EC66575}"/>
</file>

<file path=customXml/itemProps2.xml><?xml version="1.0" encoding="utf-8"?>
<ds:datastoreItem xmlns:ds="http://schemas.openxmlformats.org/officeDocument/2006/customXml" ds:itemID="{4216AD56-F634-4F8B-AD8C-D0C0B3E3F1F1}"/>
</file>

<file path=customXml/itemProps3.xml><?xml version="1.0" encoding="utf-8"?>
<ds:datastoreItem xmlns:ds="http://schemas.openxmlformats.org/officeDocument/2006/customXml" ds:itemID="{4002C4B3-37A4-4E7C-A708-5A600F3C103D}"/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253</Words>
  <Application>Microsoft Office PowerPoint</Application>
  <PresentationFormat>Widescreen</PresentationFormat>
  <Paragraphs>92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Feeding Ohio Neighbors</vt:lpstr>
      <vt:lpstr>Our Goals</vt:lpstr>
      <vt:lpstr>Fundraising Event</vt:lpstr>
      <vt:lpstr>Business Sponsorships</vt:lpstr>
      <vt:lpstr>Budgeted Income for Event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Arseneau, Ronalyn</dc:creator>
  <cp:lastModifiedBy>Arseneau, Ronalyn</cp:lastModifiedBy>
  <cp:revision>6</cp:revision>
  <cp:lastPrinted>2025-01-13T20:12:20Z</cp:lastPrinted>
  <dcterms:created xsi:type="dcterms:W3CDTF">2025-01-13T19:53:48Z</dcterms:created>
  <dcterms:modified xsi:type="dcterms:W3CDTF">2025-01-14T03:22:53Z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0x010100A25C34E58233B6478AAB3FB0C7EA3842</vt:lpwstr>
  </property>
  <property fmtid="{D5CDD505-2E9C-101B-9397-08002B2CF9AE}" pid="3" name="Order">
    <vt:r8>3607600</vt:r8>
  </property>
  <property fmtid="{D5CDD505-2E9C-101B-9397-08002B2CF9AE}" pid="4" name="TriggerFlowInfo">
    <vt:lpwstr/>
  </property>
  <property fmtid="{D5CDD505-2E9C-101B-9397-08002B2CF9AE}" pid="5" name="_SourceUrl">
    <vt:lpwstr/>
  </property>
  <property fmtid="{D5CDD505-2E9C-101B-9397-08002B2CF9AE}" pid="6" name="_SharedFileIndex">
    <vt:lpwstr/>
  </property>
  <property fmtid="{D5CDD505-2E9C-101B-9397-08002B2CF9AE}" pid="7" name="ComplianceAssetId">
    <vt:lpwstr/>
  </property>
  <property fmtid="{D5CDD505-2E9C-101B-9397-08002B2CF9AE}" pid="8" name="_ExtendedDescription">
    <vt:lpwstr/>
  </property>
</Properties>
</file>